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Fredoka" charset="1" panose="02000000000000000000"/>
      <p:regular r:id="rId20"/>
    </p:embeddedFont>
    <p:embeddedFont>
      <p:font typeface="Nunito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dlQEWzXI.mp4>
</file>

<file path=ppt/media/VAGdlZkBXvs.mp4>
</file>

<file path=ppt/media/VAGdljMI5j8.mp4>
</file>

<file path=ppt/media/VAGdmPG_hHY.mp4>
</file>

<file path=ppt/media/VAGdmfVparE.mp4>
</file>

<file path=ppt/media/VAGfutz18GQ.mp4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https://electronics.stackexchange.com/questions/357411/two-max3140-spi-to-rs485-connected-to-one-another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VAGdmfVparE.mp4" Type="http://schemas.openxmlformats.org/officeDocument/2006/relationships/video"/><Relationship Id="rId4" Target="../media/VAGdmfVparE.mp4" Type="http://schemas.microsoft.com/office/2007/relationships/media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VAGfutz18GQ.mp4" Type="http://schemas.openxmlformats.org/officeDocument/2006/relationships/video"/><Relationship Id="rId4" Target="../media/VAGfutz18GQ.mp4" Type="http://schemas.microsoft.com/office/2007/relationships/media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dlQEWzXI.mp4" Type="http://schemas.microsoft.com/office/2007/relationships/media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9.jpeg" Type="http://schemas.openxmlformats.org/officeDocument/2006/relationships/image"/><Relationship Id="rId9" Target="../media/VAGdlQEWzXI.mp4" Type="http://schemas.openxmlformats.org/officeDocument/2006/relationships/video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dlZkBXvs.mp4" Type="http://schemas.microsoft.com/office/2007/relationships/media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0.jpeg" Type="http://schemas.openxmlformats.org/officeDocument/2006/relationships/image"/><Relationship Id="rId9" Target="../media/VAGdlZkBXvs.mp4" Type="http://schemas.openxmlformats.org/officeDocument/2006/relationships/video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dljMI5j8.mp4" Type="http://schemas.microsoft.com/office/2007/relationships/media"/><Relationship Id="rId11" Target="https://www.instagram.com/reel/DEIZAxMMeOz/?igsh=czV5NzN4M2Z0czhn" TargetMode="External" Type="http://schemas.openxmlformats.org/officeDocument/2006/relationships/hyperlink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2.jpeg" Type="http://schemas.openxmlformats.org/officeDocument/2006/relationships/image"/><Relationship Id="rId9" Target="../media/VAGdljMI5j8.mp4" Type="http://schemas.openxmlformats.org/officeDocument/2006/relationships/video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https://community.st.com/t5/mems-sensors/what-is-the-maximum-distance-supported-by-the-spi-bus-to-connect/td-p/102135" TargetMode="External" Type="http://schemas.openxmlformats.org/officeDocument/2006/relationships/hyperlink"/><Relationship Id="rId4" Target="../media/image14.png" Type="http://schemas.openxmlformats.org/officeDocument/2006/relationships/image"/><Relationship Id="rId5" Target="https://electronics.stackexchange.com/questions/357411/two-max3140-spi-to-rs485-connected-to-one-another" TargetMode="External" Type="http://schemas.openxmlformats.org/officeDocument/2006/relationships/hyperlink"/><Relationship Id="rId6" Target="https://community.st.com/t5/automotive-mcus/spi-communication-single-master-multiple-slave/td-p/718933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5.jpeg" Type="http://schemas.openxmlformats.org/officeDocument/2006/relationships/image"/><Relationship Id="rId7" Target="../media/VAGdmPG_hHY.mp4" Type="http://schemas.openxmlformats.org/officeDocument/2006/relationships/video"/><Relationship Id="rId8" Target="../media/VAGdmPG_hHY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2116949" y="1896628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399945" y="6010601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68631" y="2913015"/>
            <a:ext cx="14950738" cy="3642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0"/>
              </a:lnSpc>
            </a:pPr>
            <a:r>
              <a:rPr lang="en-US" sz="10443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RESEARCH PROJECT HYDROPHONE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90453" y="7334454"/>
            <a:ext cx="9907094" cy="685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4"/>
              </a:lnSpc>
            </a:pPr>
            <a:r>
              <a:rPr lang="en-US" b="true" sz="4002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by Mowi &amp; Adhit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721691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90766" y="1999448"/>
            <a:ext cx="11906468" cy="3144052"/>
          </a:xfrm>
          <a:custGeom>
            <a:avLst/>
            <a:gdLst/>
            <a:ahLst/>
            <a:cxnLst/>
            <a:rect r="r" b="b" t="t" l="l"/>
            <a:pathLst>
              <a:path h="3144052" w="11906468">
                <a:moveTo>
                  <a:pt x="0" y="0"/>
                </a:moveTo>
                <a:lnTo>
                  <a:pt x="11906468" y="0"/>
                </a:lnTo>
                <a:lnTo>
                  <a:pt x="11906468" y="3144052"/>
                </a:lnTo>
                <a:lnTo>
                  <a:pt x="0" y="31440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16979" y="8776970"/>
            <a:ext cx="1685404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b="true" sz="2800" u="sng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  <a:hlinkClick r:id="rId3" tooltip="https://electronics.stackexchange.com/questions/357411/two-max3140-spi-to-rs485-connected-to-one-another"/>
              </a:rPr>
              <a:t>Komunikasi hanya bisa satu arah jadinya master ke slave tidak bisa menerima data dari slave ke master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6774579" y="-372226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590398" y="5614877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723943" y="8114707"/>
            <a:ext cx="7025324" cy="976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Sumber: </a:t>
            </a:r>
          </a:p>
          <a:p>
            <a:pPr algn="l">
              <a:lnSpc>
                <a:spcPts val="3920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627702" y="437198"/>
            <a:ext cx="8436064" cy="1707620"/>
            <a:chOff x="0" y="0"/>
            <a:chExt cx="2221844" cy="44974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21844" cy="449743"/>
            </a:xfrm>
            <a:custGeom>
              <a:avLst/>
              <a:gdLst/>
              <a:ahLst/>
              <a:cxnLst/>
              <a:rect r="r" b="b" t="t" l="l"/>
              <a:pathLst>
                <a:path h="449743" w="2221844">
                  <a:moveTo>
                    <a:pt x="0" y="0"/>
                  </a:moveTo>
                  <a:lnTo>
                    <a:pt x="2221844" y="0"/>
                  </a:lnTo>
                  <a:lnTo>
                    <a:pt x="2221844" y="449743"/>
                  </a:lnTo>
                  <a:lnTo>
                    <a:pt x="0" y="449743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221844" cy="4878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130075" y="838209"/>
            <a:ext cx="7431319" cy="819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85"/>
              </a:lnSpc>
              <a:spcBef>
                <a:spcPct val="0"/>
              </a:spcBef>
            </a:pPr>
            <a:r>
              <a:rPr lang="en-US" sz="4846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Analisis Solusi Alternatif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17296" y="2651132"/>
            <a:ext cx="10006648" cy="6920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RS485 (Differential Signaling)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Kelebihan: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Dirancang untuk jarak jauh (hingga 1200m pada 100 kbps).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Tahan noise (sinyal diferensial).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Mendukung topologi daisy chain.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Kecepatan Tinggi: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IC modern (contoh: MAX3291) mencapai 50 Mbps pada 15m atau 25 Mbps pada 100m. (Internasional)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Full-duplex (RS422) meningkatkan throughput.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Optimasi Data: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Kompresi data atau protokol efisien (misal: binning) untuk mengurangi beban transmisi</a:t>
            </a:r>
          </a:p>
          <a:p>
            <a:pPr algn="l">
              <a:lnSpc>
                <a:spcPts val="3920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835944" y="1263266"/>
            <a:ext cx="14616112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015500" y="1452880"/>
            <a:ext cx="8257000" cy="8268984"/>
          </a:xfrm>
          <a:custGeom>
            <a:avLst/>
            <a:gdLst/>
            <a:ahLst/>
            <a:cxnLst/>
            <a:rect r="r" b="b" t="t" l="l"/>
            <a:pathLst>
              <a:path h="8268984" w="8257000">
                <a:moveTo>
                  <a:pt x="0" y="0"/>
                </a:moveTo>
                <a:lnTo>
                  <a:pt x="8257000" y="0"/>
                </a:lnTo>
                <a:lnTo>
                  <a:pt x="8257000" y="8268983"/>
                </a:lnTo>
                <a:lnTo>
                  <a:pt x="0" y="82689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47370"/>
            <a:ext cx="70359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Arsitektur komunikasi Modbus RTU RS485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27261" y="804601"/>
            <a:ext cx="15433479" cy="86777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4604355" y="664564"/>
            <a:ext cx="9139924" cy="1730229"/>
            <a:chOff x="0" y="0"/>
            <a:chExt cx="2407223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07223" cy="455698"/>
            </a:xfrm>
            <a:custGeom>
              <a:avLst/>
              <a:gdLst/>
              <a:ahLst/>
              <a:cxnLst/>
              <a:rect r="r" b="b" t="t" l="l"/>
              <a:pathLst>
                <a:path h="455698" w="2407223">
                  <a:moveTo>
                    <a:pt x="0" y="0"/>
                  </a:moveTo>
                  <a:lnTo>
                    <a:pt x="2407223" y="0"/>
                  </a:lnTo>
                  <a:lnTo>
                    <a:pt x="2407223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407223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590398" y="6983167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09662" y="-911620"/>
            <a:ext cx="2942276" cy="2942276"/>
          </a:xfrm>
          <a:custGeom>
            <a:avLst/>
            <a:gdLst/>
            <a:ahLst/>
            <a:cxnLst/>
            <a:rect r="r" b="b" t="t" l="l"/>
            <a:pathLst>
              <a:path h="2942276" w="2942276">
                <a:moveTo>
                  <a:pt x="0" y="0"/>
                </a:moveTo>
                <a:lnTo>
                  <a:pt x="2942276" y="0"/>
                </a:lnTo>
                <a:lnTo>
                  <a:pt x="2942276" y="2942276"/>
                </a:lnTo>
                <a:lnTo>
                  <a:pt x="0" y="294227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61476" y="3445510"/>
            <a:ext cx="9262958" cy="4712530"/>
          </a:xfrm>
          <a:custGeom>
            <a:avLst/>
            <a:gdLst/>
            <a:ahLst/>
            <a:cxnLst/>
            <a:rect r="r" b="b" t="t" l="l"/>
            <a:pathLst>
              <a:path h="4712530" w="9262958">
                <a:moveTo>
                  <a:pt x="0" y="0"/>
                </a:moveTo>
                <a:lnTo>
                  <a:pt x="9262958" y="0"/>
                </a:lnTo>
                <a:lnTo>
                  <a:pt x="9262958" y="4712530"/>
                </a:lnTo>
                <a:lnTo>
                  <a:pt x="0" y="471253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543721" y="904875"/>
            <a:ext cx="9200557" cy="1125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0"/>
              </a:lnSpc>
            </a:pPr>
            <a:r>
              <a:rPr lang="en-US" sz="6607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PENGENALAN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67512" y="4294384"/>
            <a:ext cx="7553534" cy="3452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Tujuan Proyek: “Data logger hydrophone”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Saran Komunikasi: SPI + Ethernet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Kriteria Utama: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Kecepatan transmisi tinggi.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Akurasi data di lingkungan bising (laut).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Jarak 100 meter tanpa degradasi sinyal.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Arsitektur daisy chain.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6774579" y="-372226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68902" y="8739663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6"/>
                </a:lnTo>
                <a:lnTo>
                  <a:pt x="0" y="10494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375084" y="3396144"/>
            <a:ext cx="9912916" cy="4745809"/>
          </a:xfrm>
          <a:custGeom>
            <a:avLst/>
            <a:gdLst/>
            <a:ahLst/>
            <a:cxnLst/>
            <a:rect r="r" b="b" t="t" l="l"/>
            <a:pathLst>
              <a:path h="4745809" w="9912916">
                <a:moveTo>
                  <a:pt x="0" y="0"/>
                </a:moveTo>
                <a:lnTo>
                  <a:pt x="9912916" y="0"/>
                </a:lnTo>
                <a:lnTo>
                  <a:pt x="9912916" y="4745809"/>
                </a:lnTo>
                <a:lnTo>
                  <a:pt x="0" y="474580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54417" y="2707986"/>
            <a:ext cx="7115269" cy="5433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Keterbatasan SPI untuk jarak jauh:</a:t>
            </a:r>
          </a:p>
          <a:p>
            <a:pPr algn="l">
              <a:lnSpc>
                <a:spcPts val="3920"/>
              </a:lnSpc>
            </a:pP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1. Batas Jarak (Gangguan Noise/Skew Clock hingga 100m)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Penundaan propagasi mencapai 500 ns pada kabel 100m akibat kecepatan sinyal 5 ns/m, menyebabkan masalah sinkronisasi data-clock.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Arsitektur master-slave SPI rawan error pada jarak ini karena penundaan yang terakumulasi.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50887" y="8499886"/>
            <a:ext cx="13180189" cy="1967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Sumber: 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https://www.ti.com/lit/an/slyt441/slyt441.pdf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https://www.playembedded.org/blog/spi-101-a-beginners-guide/</a:t>
            </a:r>
          </a:p>
          <a:p>
            <a:pPr algn="l">
              <a:lnSpc>
                <a:spcPts val="3920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1657258" y="349165"/>
            <a:ext cx="14933140" cy="1730229"/>
            <a:chOff x="0" y="0"/>
            <a:chExt cx="3933008" cy="45569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933008" cy="455698"/>
            </a:xfrm>
            <a:custGeom>
              <a:avLst/>
              <a:gdLst/>
              <a:ahLst/>
              <a:cxnLst/>
              <a:rect r="r" b="b" t="t" l="l"/>
              <a:pathLst>
                <a:path h="455698" w="3933008">
                  <a:moveTo>
                    <a:pt x="0" y="0"/>
                  </a:moveTo>
                  <a:lnTo>
                    <a:pt x="3933008" y="0"/>
                  </a:lnTo>
                  <a:lnTo>
                    <a:pt x="3933008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933008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816271" y="756160"/>
            <a:ext cx="14496245" cy="820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PENGGUNAAN SPI + ETHERNET DAISY CHAIN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6774579" y="-372226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561698" y="8032322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8361544" y="3797121"/>
            <a:ext cx="9181983" cy="3385609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54417" y="2707986"/>
            <a:ext cx="7115269" cy="4938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Keterbatasan SPI untuk jarak jauh:</a:t>
            </a:r>
          </a:p>
          <a:p>
            <a:pPr algn="l">
              <a:lnSpc>
                <a:spcPts val="3920"/>
              </a:lnSpc>
            </a:pP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2. Kompleksitas Sinkronisasi Daisy-Chain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</a:t>
            </a: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PI tersambung daisy-chain memerlukan timing siklus perintah yang presisi, dengan penundaan 1 siklus DIN-ke-DOUT per node.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Sinkronisasi hanya terjaga jika sinyal CS (Chip Select) tetap aktif (rendah) hingga semua node menerima data.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27702" y="8499886"/>
            <a:ext cx="17660298" cy="1471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Sumber: 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https://www.analog.com/en/resources/technical-articles/daisychaining-spi-devices.html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https://www.linkedin.com/pulse/discover-daisy-chain-spi-advantages-applications-samba-ndome-ccs7c/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657258" y="349165"/>
            <a:ext cx="14933140" cy="1730229"/>
            <a:chOff x="0" y="0"/>
            <a:chExt cx="3933008" cy="45569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933008" cy="455698"/>
            </a:xfrm>
            <a:custGeom>
              <a:avLst/>
              <a:gdLst/>
              <a:ahLst/>
              <a:cxnLst/>
              <a:rect r="r" b="b" t="t" l="l"/>
              <a:pathLst>
                <a:path h="455698" w="3933008">
                  <a:moveTo>
                    <a:pt x="0" y="0"/>
                  </a:moveTo>
                  <a:lnTo>
                    <a:pt x="3933008" y="0"/>
                  </a:lnTo>
                  <a:lnTo>
                    <a:pt x="3933008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933008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816271" y="756160"/>
            <a:ext cx="14496245" cy="820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PENGGUNAAN SPI + ETHERNET DAISY CHAIN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6774579" y="-372226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590398" y="5614877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9749567" y="437198"/>
            <a:ext cx="6339840" cy="82296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54417" y="2707986"/>
            <a:ext cx="7115269" cy="4938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Keterbatasan SPI untuk jarak jauh:</a:t>
            </a:r>
          </a:p>
          <a:p>
            <a:pPr algn="l">
              <a:lnSpc>
                <a:spcPts val="3920"/>
              </a:lnSpc>
            </a:pP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3. Tantangan Kontrol CS (Chip Select)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Sistem multi-node tradisional membutuhkan jalur CS individual, meningkatkan kompleksitas hardware.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Daisy-chaining menyederhanakan CS menjadi satu sinyal, tetapi menimbulkan penundaan data bertingkat.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27702" y="8499886"/>
            <a:ext cx="17660298" cy="1471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Sumber: 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https://www.analog.com/en/resources/technical-articles/daisychaining-spi-devices.html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https://www.linkedin.com/pulse/discover-daisy-chain-spi-advantages-applications-samba-ndome-ccs7c/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627702" y="437198"/>
            <a:ext cx="8436064" cy="2091969"/>
            <a:chOff x="0" y="0"/>
            <a:chExt cx="2221844" cy="55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21844" cy="550971"/>
            </a:xfrm>
            <a:custGeom>
              <a:avLst/>
              <a:gdLst/>
              <a:ahLst/>
              <a:cxnLst/>
              <a:rect r="r" b="b" t="t" l="l"/>
              <a:pathLst>
                <a:path h="550971" w="2221844">
                  <a:moveTo>
                    <a:pt x="0" y="0"/>
                  </a:moveTo>
                  <a:lnTo>
                    <a:pt x="2221844" y="0"/>
                  </a:lnTo>
                  <a:lnTo>
                    <a:pt x="2221844" y="550971"/>
                  </a:lnTo>
                  <a:lnTo>
                    <a:pt x="0" y="550971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221844" cy="5890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28700" y="695200"/>
            <a:ext cx="7641580" cy="1668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PENGGUNAAN SPI + ETHERNET DAISY CHAIN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657258" y="349165"/>
            <a:ext cx="14933140" cy="1730229"/>
            <a:chOff x="0" y="0"/>
            <a:chExt cx="3933008" cy="4556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933008" cy="455698"/>
            </a:xfrm>
            <a:custGeom>
              <a:avLst/>
              <a:gdLst/>
              <a:ahLst/>
              <a:cxnLst/>
              <a:rect r="r" b="b" t="t" l="l"/>
              <a:pathLst>
                <a:path h="455698" w="3933008">
                  <a:moveTo>
                    <a:pt x="0" y="0"/>
                  </a:moveTo>
                  <a:lnTo>
                    <a:pt x="3933008" y="0"/>
                  </a:lnTo>
                  <a:lnTo>
                    <a:pt x="3933008" y="455698"/>
                  </a:lnTo>
                  <a:lnTo>
                    <a:pt x="0" y="455698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933008" cy="493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774579" y="-372226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892796" y="7507609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332628" y="3224843"/>
            <a:ext cx="11622744" cy="5435732"/>
          </a:xfrm>
          <a:custGeom>
            <a:avLst/>
            <a:gdLst/>
            <a:ahLst/>
            <a:cxnLst/>
            <a:rect r="r" b="b" t="t" l="l"/>
            <a:pathLst>
              <a:path h="5435732" w="11622744">
                <a:moveTo>
                  <a:pt x="0" y="0"/>
                </a:moveTo>
                <a:lnTo>
                  <a:pt x="11622744" y="0"/>
                </a:lnTo>
                <a:lnTo>
                  <a:pt x="11622744" y="5435732"/>
                </a:lnTo>
                <a:lnTo>
                  <a:pt x="0" y="5435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816271" y="756160"/>
            <a:ext cx="14496245" cy="820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PENGGUNAAN SPI + ETHERNET DAISY CHAIN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4417" y="2707986"/>
            <a:ext cx="8009976" cy="976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Perbandingan SPI Classic dengan Daisy Chain:</a:t>
            </a:r>
          </a:p>
          <a:p>
            <a:pPr algn="l">
              <a:lnSpc>
                <a:spcPts val="392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627702" y="8499886"/>
            <a:ext cx="17660298" cy="976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Sumber: 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https://www.linkedin.com/pulse/discover-daisy-chain-spi-advantages-applications-samba-ndome-ccs7c/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6774579" y="-372226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590398" y="5614877"/>
            <a:ext cx="3395204" cy="1049427"/>
          </a:xfrm>
          <a:custGeom>
            <a:avLst/>
            <a:gdLst/>
            <a:ahLst/>
            <a:cxnLst/>
            <a:rect r="r" b="b" t="t" l="l"/>
            <a:pathLst>
              <a:path h="1049427" w="3395204">
                <a:moveTo>
                  <a:pt x="0" y="0"/>
                </a:moveTo>
                <a:lnTo>
                  <a:pt x="3395204" y="0"/>
                </a:lnTo>
                <a:lnTo>
                  <a:pt x="3395204" y="1049427"/>
                </a:lnTo>
                <a:lnTo>
                  <a:pt x="0" y="10494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17296" y="3116953"/>
            <a:ext cx="8740556" cy="4938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3920"/>
              </a:lnSpc>
              <a:buAutoNum type="arabicPeriod" startAt="1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Modbus RTU:</a:t>
            </a:r>
          </a:p>
          <a:p>
            <a:pPr algn="l" marL="1209045" indent="-403015" lvl="2">
              <a:lnSpc>
                <a:spcPts val="3920"/>
              </a:lnSpc>
              <a:buAutoNum type="alphaLcPeriod" startAt="1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</a:t>
            </a: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enggunakan serial communication (RS-485 atau RS-232).</a:t>
            </a:r>
          </a:p>
          <a:p>
            <a:pPr algn="l" marL="1209045" indent="-403015" lvl="2">
              <a:lnSpc>
                <a:spcPts val="3920"/>
              </a:lnSpc>
              <a:buAutoNum type="alphaLcPeriod" startAt="1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Protokol lapisan fisik dan data link berbasis serial.</a:t>
            </a:r>
          </a:p>
          <a:p>
            <a:pPr algn="l" marL="604523" indent="-302261" lvl="1">
              <a:lnSpc>
                <a:spcPts val="3920"/>
              </a:lnSpc>
              <a:buAutoNum type="arabicPeriod" startAt="1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Modbus TCP/IP:</a:t>
            </a:r>
          </a:p>
          <a:p>
            <a:pPr algn="l" marL="1209045" indent="-403015" lvl="2">
              <a:lnSpc>
                <a:spcPts val="3920"/>
              </a:lnSpc>
              <a:buAutoNum type="alphaLcPeriod" startAt="1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Berjalan di atas Ethernet (TCP/IP stack: fisik, data link, jaringan, transport).</a:t>
            </a:r>
          </a:p>
          <a:p>
            <a:pPr algn="l" marL="1209045" indent="-403015" lvl="2">
              <a:lnSpc>
                <a:spcPts val="3920"/>
              </a:lnSpc>
              <a:buAutoNum type="alphaLcPeriod" startAt="1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Menggunakan kabel Ethernet dan perangkat jaringan seperti router/switch.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27702" y="8499886"/>
            <a:ext cx="9543742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Sumber: </a:t>
            </a:r>
          </a:p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https://www.instagram.com/reel/DEIZAxMMeOz/?igsh=czV5NzN4M2Z0czhn</a:t>
            </a:r>
          </a:p>
          <a:p>
            <a:pPr algn="l">
              <a:lnSpc>
                <a:spcPts val="3920"/>
              </a:lnSpc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627702" y="437198"/>
            <a:ext cx="8436064" cy="2091969"/>
            <a:chOff x="0" y="0"/>
            <a:chExt cx="2221844" cy="55097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221844" cy="550971"/>
            </a:xfrm>
            <a:custGeom>
              <a:avLst/>
              <a:gdLst/>
              <a:ahLst/>
              <a:cxnLst/>
              <a:rect r="r" b="b" t="t" l="l"/>
              <a:pathLst>
                <a:path h="550971" w="2221844">
                  <a:moveTo>
                    <a:pt x="0" y="0"/>
                  </a:moveTo>
                  <a:lnTo>
                    <a:pt x="2221844" y="0"/>
                  </a:lnTo>
                  <a:lnTo>
                    <a:pt x="2221844" y="550971"/>
                  </a:lnTo>
                  <a:lnTo>
                    <a:pt x="0" y="550971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221844" cy="5890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2" id="12">
            <a:hlinkClick action="ppaction://media"/>
          </p:cNvPr>
          <p:cNvPicPr>
            <a:picLocks noChangeAspect="true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0604598" y="437198"/>
            <a:ext cx="5175585" cy="920104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481474" y="942975"/>
            <a:ext cx="6728520" cy="819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85"/>
              </a:lnSpc>
              <a:spcBef>
                <a:spcPct val="0"/>
              </a:spcBef>
            </a:pPr>
            <a:r>
              <a:rPr lang="en-US" sz="4846" u="sng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  <a:hlinkClick r:id="rId11" tooltip="https://www.instagram.com/reel/DEIZAxMMeOz/?igsh=czV5NzN4M2Z0czhn"/>
              </a:rPr>
              <a:t>ModbusRTU vs TCP/IP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3691" y="2599136"/>
            <a:ext cx="9543780" cy="6966960"/>
          </a:xfrm>
          <a:custGeom>
            <a:avLst/>
            <a:gdLst/>
            <a:ahLst/>
            <a:cxnLst/>
            <a:rect r="r" b="b" t="t" l="l"/>
            <a:pathLst>
              <a:path h="6966960" w="9543780">
                <a:moveTo>
                  <a:pt x="0" y="0"/>
                </a:moveTo>
                <a:lnTo>
                  <a:pt x="9543780" y="0"/>
                </a:lnTo>
                <a:lnTo>
                  <a:pt x="9543780" y="6966959"/>
                </a:lnTo>
                <a:lnTo>
                  <a:pt x="0" y="69669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64160"/>
            <a:ext cx="17960561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Karena jarak yang pendek bagaimana dengan expand menggunakan RS485? bukankah akhirnya sama saja menggunakan komunikasi RS485?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837908" y="1872733"/>
            <a:ext cx="461218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  <a:spcBef>
                <a:spcPct val="0"/>
              </a:spcBef>
            </a:pPr>
            <a:r>
              <a:rPr lang="en-US" b="true" sz="2800" u="sng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  <a:hlinkClick r:id="rId3" tooltip="https://community.st.com/t5/mems-sensors/what-is-the-maximum-distance-supported-by-the-spi-bus-to-connect/td-p/102135"/>
              </a:rPr>
              <a:t>Here is professional Answer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9877471" y="2599136"/>
            <a:ext cx="8083089" cy="2134441"/>
          </a:xfrm>
          <a:custGeom>
            <a:avLst/>
            <a:gdLst/>
            <a:ahLst/>
            <a:cxnLst/>
            <a:rect r="r" b="b" t="t" l="l"/>
            <a:pathLst>
              <a:path h="2134441" w="8083089">
                <a:moveTo>
                  <a:pt x="0" y="0"/>
                </a:moveTo>
                <a:lnTo>
                  <a:pt x="8083090" y="0"/>
                </a:lnTo>
                <a:lnTo>
                  <a:pt x="8083090" y="2134440"/>
                </a:lnTo>
                <a:lnTo>
                  <a:pt x="0" y="21344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12580" y="5850375"/>
            <a:ext cx="7412873" cy="246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Akan terdapat banyak noise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 u="sng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  <a:hlinkClick r:id="rId5" tooltip="https://electronics.stackexchange.com/questions/357411/two-max3140-spi-to-rs485-connected-to-one-another"/>
              </a:rPr>
              <a:t>Komunikasi hanya bisa satu arah jadinya master ke slave tidak bisa menerima data dari slave ke master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 u="sng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  <a:hlinkClick r:id="rId6" tooltip="https://community.st.com/t5/automotive-mcus/spi-communication-single-master-multiple-slave/td-p/718933"/>
              </a:rPr>
              <a:t>STM32 Testimoni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20507325" cy="10287000"/>
            <a:chOff x="0" y="0"/>
            <a:chExt cx="273431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62710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6774579" y="-372226"/>
            <a:ext cx="1949375" cy="1949375"/>
          </a:xfrm>
          <a:custGeom>
            <a:avLst/>
            <a:gdLst/>
            <a:ahLst/>
            <a:cxnLst/>
            <a:rect r="r" b="b" t="t" l="l"/>
            <a:pathLst>
              <a:path h="1949375" w="1949375">
                <a:moveTo>
                  <a:pt x="0" y="0"/>
                </a:moveTo>
                <a:lnTo>
                  <a:pt x="1949375" y="0"/>
                </a:lnTo>
                <a:lnTo>
                  <a:pt x="1949375" y="1949375"/>
                </a:lnTo>
                <a:lnTo>
                  <a:pt x="0" y="194937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35533" y="437198"/>
            <a:ext cx="14657683" cy="1549358"/>
            <a:chOff x="0" y="0"/>
            <a:chExt cx="3860460" cy="40806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60460" cy="408061"/>
            </a:xfrm>
            <a:custGeom>
              <a:avLst/>
              <a:gdLst/>
              <a:ahLst/>
              <a:cxnLst/>
              <a:rect r="r" b="b" t="t" l="l"/>
              <a:pathLst>
                <a:path h="408061" w="3860460">
                  <a:moveTo>
                    <a:pt x="0" y="0"/>
                  </a:moveTo>
                  <a:lnTo>
                    <a:pt x="3860460" y="0"/>
                  </a:lnTo>
                  <a:lnTo>
                    <a:pt x="3860460" y="408061"/>
                  </a:lnTo>
                  <a:lnTo>
                    <a:pt x="0" y="408061"/>
                  </a:lnTo>
                  <a:close/>
                </a:path>
              </a:pathLst>
            </a:custGeom>
            <a:solidFill>
              <a:srgbClr val="DDDEDE"/>
            </a:solidFill>
            <a:ln w="38100" cap="sq">
              <a:solidFill>
                <a:srgbClr val="F1F2F2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860460" cy="4461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894784" y="757277"/>
            <a:ext cx="14498432" cy="819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85"/>
              </a:lnSpc>
              <a:spcBef>
                <a:spcPct val="0"/>
              </a:spcBef>
            </a:pPr>
            <a:r>
              <a:rPr lang="en-US" sz="4846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Demo Komunikasi Antar Kontroller dengan SPI</a:t>
            </a:r>
          </a:p>
        </p:txBody>
      </p:sp>
      <p:pic>
        <p:nvPicPr>
          <p:cNvPr name="Picture 10" id="10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4850273" y="2357356"/>
            <a:ext cx="12898994" cy="7252731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491208" y="2300206"/>
            <a:ext cx="3992710" cy="3948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Kesimpulan Demo:</a:t>
            </a:r>
          </a:p>
          <a:p>
            <a:pPr algn="l">
              <a:lnSpc>
                <a:spcPts val="3920"/>
              </a:lnSpc>
            </a:pP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Data yang Diterima jadi random atau tidak stabil</a:t>
            </a:r>
          </a:p>
          <a:p>
            <a:pPr algn="l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Nunito Bold"/>
                <a:ea typeface="Nunito Bold"/>
                <a:cs typeface="Nunito Bold"/>
                <a:sym typeface="Nunito Bold"/>
              </a:rPr>
              <a:t>Kecepatan Transmisi data rendah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DAGdlXUl-_o</dc:identifier>
  <dcterms:modified xsi:type="dcterms:W3CDTF">2011-08-01T06:04:30Z</dcterms:modified>
  <cp:revision>1</cp:revision>
  <dc:title>Project Hydrophone Data Logger</dc:title>
</cp:coreProperties>
</file>

<file path=docProps/thumbnail.jpeg>
</file>